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1" r:id="rId1"/>
  </p:sldMasterIdLst>
  <p:notesMasterIdLst>
    <p:notesMasterId r:id="rId10"/>
  </p:notesMasterIdLst>
  <p:handoutMasterIdLst>
    <p:handoutMasterId r:id="rId11"/>
  </p:handoutMasterIdLst>
  <p:sldIdLst>
    <p:sldId id="275" r:id="rId2"/>
    <p:sldId id="276" r:id="rId3"/>
    <p:sldId id="278" r:id="rId4"/>
    <p:sldId id="279" r:id="rId5"/>
    <p:sldId id="277" r:id="rId6"/>
    <p:sldId id="280" r:id="rId7"/>
    <p:sldId id="281" r:id="rId8"/>
    <p:sldId id="268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AE9F"/>
    <a:srgbClr val="FFD500"/>
    <a:srgbClr val="0290F8"/>
    <a:srgbClr val="13B09B"/>
    <a:srgbClr val="FE59D0"/>
    <a:srgbClr val="F55455"/>
    <a:srgbClr val="FF9732"/>
    <a:srgbClr val="02B64E"/>
    <a:srgbClr val="1BCFE9"/>
    <a:srgbClr val="FFB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83"/>
    <p:restoredTop sz="94613"/>
  </p:normalViewPr>
  <p:slideViewPr>
    <p:cSldViewPr snapToGrid="0" snapToObjects="1">
      <p:cViewPr varScale="1">
        <p:scale>
          <a:sx n="131" d="100"/>
          <a:sy n="131" d="100"/>
        </p:scale>
        <p:origin x="1434" y="1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40048-1E4D-CD41-AC49-0750EB72586B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592D1-055B-824F-99E1-F69F9F11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148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484CF-5098-F24E-8881-583515D5C406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67714-547E-8A4E-AE1C-9E3378A836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7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241" y="2579003"/>
            <a:ext cx="8787652" cy="24685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754" y="2676578"/>
            <a:ext cx="58158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6712" y="4176248"/>
            <a:ext cx="5741894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rgbClr val="0EAE9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By Sanjay and Arvind Seshan</a:t>
            </a:r>
          </a:p>
        </p:txBody>
      </p:sp>
      <p:sp>
        <p:nvSpPr>
          <p:cNvPr id="8" name="Subtitle 1">
            <a:extLst>
              <a:ext uri="{FF2B5EF4-FFF2-40B4-BE49-F238E27FC236}">
                <a16:creationId xmlns:a16="http://schemas.microsoft.com/office/drawing/2014/main" id="{227F28FB-346D-45F5-A52C-A1B7DBC13191}"/>
              </a:ext>
            </a:extLst>
          </p:cNvPr>
          <p:cNvSpPr txBox="1">
            <a:spLocks/>
          </p:cNvSpPr>
          <p:nvPr userDrawn="1"/>
        </p:nvSpPr>
        <p:spPr>
          <a:xfrm>
            <a:off x="4808377" y="357846"/>
            <a:ext cx="4161516" cy="509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3200" dirty="0"/>
              <a:t>PRIME LESSONS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13C618-BE4E-4AD7-9CD9-0AB9F17BD5D4}"/>
              </a:ext>
            </a:extLst>
          </p:cNvPr>
          <p:cNvSpPr txBox="1"/>
          <p:nvPr userDrawn="1"/>
        </p:nvSpPr>
        <p:spPr>
          <a:xfrm>
            <a:off x="6331000" y="685891"/>
            <a:ext cx="2440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/>
              <a:t>By the Makers of EV3Lessons</a:t>
            </a:r>
          </a:p>
        </p:txBody>
      </p:sp>
      <p:pic>
        <p:nvPicPr>
          <p:cNvPr id="18" name="Picture 1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69DF8FC2-9ED1-BB44-8E96-5B069F6C64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12649" y="993668"/>
            <a:ext cx="1158461" cy="1158461"/>
          </a:xfrm>
          <a:prstGeom prst="rect">
            <a:avLst/>
          </a:prstGeom>
        </p:spPr>
      </p:pic>
      <p:pic>
        <p:nvPicPr>
          <p:cNvPr id="19" name="Picture 18" descr="Shape, square&#10;&#10;Description automatically generated">
            <a:extLst>
              <a:ext uri="{FF2B5EF4-FFF2-40B4-BE49-F238E27FC236}">
                <a16:creationId xmlns:a16="http://schemas.microsoft.com/office/drawing/2014/main" id="{2D46D815-081F-064A-AFA6-098A6E7A3D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99647" y="993669"/>
            <a:ext cx="1158461" cy="115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55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43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7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088" y="1140006"/>
            <a:ext cx="8831580" cy="508260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36372" y="631650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9C872A-C57F-4B1F-AFD0-FDF125C3C485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037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F621E0-AEE7-4799-81EB-EB99ED60C8DF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40FAB25-E17C-4189-8846-137BC28A1EB3}"/>
              </a:ext>
            </a:extLst>
          </p:cNvPr>
          <p:cNvSpPr txBox="1">
            <a:spLocks/>
          </p:cNvSpPr>
          <p:nvPr userDrawn="1"/>
        </p:nvSpPr>
        <p:spPr>
          <a:xfrm>
            <a:off x="175260" y="292975"/>
            <a:ext cx="8746864" cy="752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269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2200" y="1174924"/>
            <a:ext cx="4185204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52" y="1177439"/>
            <a:ext cx="4226411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A4B09-24AC-454E-8A0C-D31EDE12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4EC4D01-901A-4258-A65D-27A4329F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3A7F9C-E99E-44C1-89A0-A6ED28ADCEF0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F86C8F5-3CD8-41C6-A6C4-EF53AE7214CB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89BF07E-558D-420A-943A-465BCC22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762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7E6853-34E8-4052-808F-422B5860D59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FA1566-CE68-450F-950A-CED46009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82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2632993-FC7F-42E0-9D01-6C58965F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7B8D68D-165F-4007-99ED-9807B7E8C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2068E05-BA91-41C0-82CA-8F2AD35C67E8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2971BF8-D77B-4814-931D-48F5EB38C3C1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7D59584-71E8-443A-AF13-6C99AD60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795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E18750-3B08-429F-A276-D977DF7F7295}"/>
              </a:ext>
            </a:extLst>
          </p:cNvPr>
          <p:cNvSpPr>
            <a:spLocks noChangeAspect="1"/>
          </p:cNvSpPr>
          <p:nvPr userDrawn="1"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9B12976-4243-42C3-AD82-864781743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B5BF95A-3885-4491-876B-4C99D444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25C0E0-87AD-4A9A-8CC2-D51E549C54AC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57F6DEB-B3FE-4632-A871-23BAA7FEA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518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Copyright © 2023 Prime Lessons (primelessons.org) CC-BY-NC-SA.  (Last edit: 05/11/2023)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911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BBD74847-7BE4-4E4D-8159-51DF7B93C6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694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3289" y="270616"/>
            <a:ext cx="8834991" cy="6975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3289" y="1059264"/>
            <a:ext cx="8834991" cy="4823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143290" y="111873"/>
            <a:ext cx="2926080" cy="10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52201" y="111873"/>
            <a:ext cx="2926080" cy="108000"/>
          </a:xfrm>
          <a:prstGeom prst="rect">
            <a:avLst/>
          </a:prstGeom>
          <a:solidFill>
            <a:srgbClr val="0EAE9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097745" y="111873"/>
            <a:ext cx="2926080" cy="108000"/>
          </a:xfrm>
          <a:prstGeom prst="rect">
            <a:avLst/>
          </a:prstGeom>
          <a:solidFill>
            <a:srgbClr val="FFD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010EC07-0A4A-4C6A-950D-55707B6C7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409" y="6266485"/>
            <a:ext cx="759983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C4CC031-9FAD-457B-A616-9F45DA2D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BBD74847-7BE4-4E4D-8159-51DF7B93C61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AF90A68-628C-4E8F-BCF5-404070DD47EC}"/>
              </a:ext>
            </a:extLst>
          </p:cNvPr>
          <p:cNvCxnSpPr/>
          <p:nvPr userDrawn="1"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911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www.primelessons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BC3E9-07DB-4552-A942-72E53C7F1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754" y="2676578"/>
            <a:ext cx="8584534" cy="1504844"/>
          </a:xfrm>
        </p:spPr>
        <p:txBody>
          <a:bodyPr/>
          <a:lstStyle/>
          <a:p>
            <a:r>
              <a:rPr lang="ro-RO" dirty="0"/>
              <a:t>Cum să utilizezi aceste lecții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1BF9D1-6614-46BD-A5B9-F242E4ED39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By sanjay and Arvind Seshan</a:t>
            </a:r>
          </a:p>
        </p:txBody>
      </p:sp>
    </p:spTree>
    <p:extLst>
      <p:ext uri="{BB962C8B-B14F-4D97-AF65-F5344CB8AC3E}">
        <p14:creationId xmlns:p14="http://schemas.microsoft.com/office/powerpoint/2010/main" val="4091814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B8EB0-F9C5-AB4F-9AD6-099961494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Cine sunt autorii și fondatorii</a:t>
            </a:r>
            <a:r>
              <a:rPr lang="en-US" dirty="0"/>
              <a:t>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B30102-B120-3D4E-8B7C-172126856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5A29DE-AD26-5346-97E9-5824D5802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2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8F8AD0-0360-C948-9835-941AA7232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9" y="1276350"/>
            <a:ext cx="6096454" cy="4946257"/>
          </a:xfrm>
        </p:spPr>
        <p:txBody>
          <a:bodyPr>
            <a:normAutofit lnSpcReduction="10000"/>
          </a:bodyPr>
          <a:lstStyle/>
          <a:p>
            <a:r>
              <a:rPr lang="ro-RO" dirty="0"/>
              <a:t>Noi suntem studenți la </a:t>
            </a:r>
            <a:r>
              <a:rPr lang="en-US" dirty="0"/>
              <a:t>Massachusetts Institute of Technology.</a:t>
            </a:r>
          </a:p>
          <a:p>
            <a:r>
              <a:rPr lang="ro-RO" dirty="0"/>
              <a:t>Am început să concurăm în </a:t>
            </a:r>
            <a:r>
              <a:rPr lang="en-US" dirty="0"/>
              <a:t>FIRST LEGO League </a:t>
            </a:r>
            <a:r>
              <a:rPr lang="ro-RO" dirty="0"/>
              <a:t>la vârsta de 6, respectiv 8 ani.</a:t>
            </a:r>
            <a:endParaRPr lang="en-US" dirty="0"/>
          </a:p>
          <a:p>
            <a:r>
              <a:rPr lang="ro-RO" dirty="0"/>
              <a:t>Î</a:t>
            </a:r>
            <a:r>
              <a:rPr lang="en-US" dirty="0"/>
              <a:t>n 2016, </a:t>
            </a:r>
            <a:r>
              <a:rPr lang="ro-RO" dirty="0"/>
              <a:t>am câștigat primul loc la Programare la</a:t>
            </a:r>
            <a:r>
              <a:rPr lang="en-US" dirty="0"/>
              <a:t> World Festival St. Louis. </a:t>
            </a:r>
            <a:r>
              <a:rPr lang="ro-RO" dirty="0"/>
              <a:t>Î</a:t>
            </a:r>
            <a:r>
              <a:rPr lang="en-US" dirty="0"/>
              <a:t>n 2018, </a:t>
            </a:r>
            <a:r>
              <a:rPr lang="ro-RO" dirty="0"/>
              <a:t>am câștigat primul loc de Campion la </a:t>
            </a:r>
            <a:r>
              <a:rPr lang="en-US" dirty="0"/>
              <a:t> World Festival </a:t>
            </a:r>
            <a:r>
              <a:rPr lang="ro-RO" dirty="0"/>
              <a:t>iar scorul robotului nostru s-a clasat în primii </a:t>
            </a:r>
            <a:r>
              <a:rPr lang="en-US" dirty="0"/>
              <a:t>6. </a:t>
            </a:r>
          </a:p>
          <a:p>
            <a:r>
              <a:rPr lang="ro-RO" dirty="0"/>
              <a:t>Suntem autorii tuturor lecțiilor de pe </a:t>
            </a:r>
            <a:r>
              <a:rPr lang="en-US" dirty="0"/>
              <a:t>EV3Lessons.com </a:t>
            </a:r>
            <a:r>
              <a:rPr lang="ro-RO" dirty="0"/>
              <a:t>care sunt utilizate de mai mult de </a:t>
            </a:r>
            <a:r>
              <a:rPr lang="en-US" dirty="0"/>
              <a:t>850,000 </a:t>
            </a:r>
            <a:r>
              <a:rPr lang="ro-RO" dirty="0"/>
              <a:t>de utilizatori din toată lumea</a:t>
            </a:r>
            <a:r>
              <a:rPr lang="en-US" dirty="0"/>
              <a:t>. </a:t>
            </a:r>
            <a:r>
              <a:rPr lang="ro-RO" dirty="0"/>
              <a:t>Iar </a:t>
            </a:r>
            <a:r>
              <a:rPr lang="en-US" dirty="0"/>
              <a:t>FLLTutorials.com </a:t>
            </a:r>
            <a:r>
              <a:rPr lang="ro-RO" dirty="0"/>
              <a:t>are un număr suplimentar de 1</a:t>
            </a:r>
            <a:r>
              <a:rPr lang="en-US" dirty="0"/>
              <a:t>50,000 </a:t>
            </a:r>
            <a:r>
              <a:rPr lang="ro-RO" dirty="0"/>
              <a:t>de utilizatori</a:t>
            </a:r>
            <a:r>
              <a:rPr lang="en-US" dirty="0"/>
              <a:t>.</a:t>
            </a:r>
          </a:p>
          <a:p>
            <a:r>
              <a:rPr lang="ro-RO" dirty="0"/>
              <a:t>Suntem selectați de LEGO în </a:t>
            </a:r>
            <a:r>
              <a:rPr lang="en-US" dirty="0"/>
              <a:t>“First 5” – </a:t>
            </a:r>
            <a:r>
              <a:rPr lang="ro-RO" dirty="0"/>
              <a:t>două din primele 5 comunități care oferă feedback pentru</a:t>
            </a:r>
            <a:r>
              <a:rPr lang="en-US" dirty="0"/>
              <a:t> SPIKE Prime </a:t>
            </a:r>
            <a:r>
              <a:rPr lang="ro-RO" dirty="0"/>
              <a:t>din momentul în care a fost creat.</a:t>
            </a:r>
            <a:endParaRPr lang="en-US" dirty="0"/>
          </a:p>
          <a:p>
            <a:r>
              <a:rPr lang="ro-RO" dirty="0"/>
              <a:t>Avem 12 ani de experiență lucrând cu astfel de dispozitive, scriind și predând lecții și concurând cu roboții noștri.</a:t>
            </a:r>
            <a:endParaRPr lang="en-US" dirty="0"/>
          </a:p>
        </p:txBody>
      </p:sp>
      <p:pic>
        <p:nvPicPr>
          <p:cNvPr id="8" name="Picture 7" descr="A close up of a box&#10;&#10;Description automatically generated">
            <a:extLst>
              <a:ext uri="{FF2B5EF4-FFF2-40B4-BE49-F238E27FC236}">
                <a16:creationId xmlns:a16="http://schemas.microsoft.com/office/drawing/2014/main" id="{73BF9DBC-0E1D-3644-90AC-3F2AEFE395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79" r="12411"/>
          <a:stretch/>
        </p:blipFill>
        <p:spPr>
          <a:xfrm>
            <a:off x="6642176" y="4542332"/>
            <a:ext cx="1380707" cy="13641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F7F5AA-8A0E-45D4-B882-19BDEA466B76}"/>
              </a:ext>
            </a:extLst>
          </p:cNvPr>
          <p:cNvSpPr txBox="1"/>
          <p:nvPr/>
        </p:nvSpPr>
        <p:spPr>
          <a:xfrm>
            <a:off x="8280038" y="2415086"/>
            <a:ext cx="874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Arvind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2ED342-89F4-D34E-8A7E-90B66B781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542" y="1268966"/>
            <a:ext cx="1739963" cy="16080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152DE4D-3BAC-BF4A-98DF-A4A37CA19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5176" y="2680823"/>
            <a:ext cx="1713736" cy="165994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ECFFACD-A3AF-5A4E-9DF2-480ECE0D11D0}"/>
              </a:ext>
            </a:extLst>
          </p:cNvPr>
          <p:cNvSpPr txBox="1"/>
          <p:nvPr/>
        </p:nvSpPr>
        <p:spPr>
          <a:xfrm>
            <a:off x="6017788" y="2821303"/>
            <a:ext cx="874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Sanjay</a:t>
            </a:r>
          </a:p>
        </p:txBody>
      </p:sp>
    </p:spTree>
    <p:extLst>
      <p:ext uri="{BB962C8B-B14F-4D97-AF65-F5344CB8AC3E}">
        <p14:creationId xmlns:p14="http://schemas.microsoft.com/office/powerpoint/2010/main" val="2254318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5DBC9-5BEB-486C-89A6-36FD3B7E0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/>
          <a:lstStyle/>
          <a:p>
            <a:r>
              <a:rPr lang="ro-RO" dirty="0"/>
              <a:t>Misiune și focus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C34ED-7115-4831-93B0-60CD740FC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6"/>
            <a:ext cx="8831580" cy="5082601"/>
          </a:xfrm>
        </p:spPr>
        <p:txBody>
          <a:bodyPr>
            <a:normAutofit lnSpcReduction="10000"/>
          </a:bodyPr>
          <a:lstStyle/>
          <a:p>
            <a:r>
              <a:rPr lang="ro-RO" dirty="0"/>
              <a:t>Lecții de programare sunt disponibile în interiorul software-ului </a:t>
            </a:r>
            <a:r>
              <a:rPr lang="en-US" dirty="0"/>
              <a:t>SPIKE Prime. </a:t>
            </a:r>
            <a:r>
              <a:rPr lang="ro-RO" dirty="0"/>
              <a:t> Acele lecții sunt scurte și se bazează pe proiecte specifice. Există o categorie anume pentru competiții.  Aceleași proiecte sunt disponibile și pentru </a:t>
            </a:r>
            <a:r>
              <a:rPr lang="en-US" dirty="0"/>
              <a:t>Robot Inventor.</a:t>
            </a:r>
          </a:p>
          <a:p>
            <a:r>
              <a:rPr lang="en-US" dirty="0"/>
              <a:t>Prime Lessons o</a:t>
            </a:r>
            <a:r>
              <a:rPr lang="ro-RO" dirty="0"/>
              <a:t>feră o perspectivă diferită</a:t>
            </a:r>
            <a:r>
              <a:rPr lang="en-US" dirty="0"/>
              <a:t>. </a:t>
            </a:r>
            <a:r>
              <a:rPr lang="ro-RO" dirty="0"/>
              <a:t> Noi ne focusăm pe dezvoltarea abilităților de programare prin utilizarea unui robot de antrenament cu 2 roți de tracțiune.</a:t>
            </a:r>
            <a:endParaRPr lang="en-US" dirty="0"/>
          </a:p>
          <a:p>
            <a:r>
              <a:rPr lang="ro-RO" dirty="0"/>
              <a:t>Abilitățile pe care le fundamentăm și le utilizăm în oricare dintre proiecte se aplică și în competiție. </a:t>
            </a:r>
          </a:p>
          <a:p>
            <a:r>
              <a:rPr lang="ro-RO" dirty="0"/>
              <a:t>Credem cu tărie în descoperire</a:t>
            </a:r>
            <a:r>
              <a:rPr lang="en-US" dirty="0"/>
              <a:t>.  </a:t>
            </a:r>
            <a:r>
              <a:rPr lang="ro-RO" dirty="0"/>
              <a:t>Nu vom furniza în niciun moment soluții directe pentru o competiție. Ne așteptăm să înveți conceptele și să le aplici în situațiile în care ai nevoie în competiție.</a:t>
            </a:r>
            <a:endParaRPr lang="en-US" dirty="0"/>
          </a:p>
          <a:p>
            <a:r>
              <a:rPr lang="ro-RO" dirty="0"/>
              <a:t>Credem cu tărie că utilizarea senzorilor este un instrument puternic care să crească eficiența funcționării robotului și vei descoperi că în majoritatea lecțiilor vom vorbi despre asta.</a:t>
            </a:r>
          </a:p>
          <a:p>
            <a:r>
              <a:rPr lang="ro-RO" dirty="0"/>
              <a:t>Lecțiile noastre sunt gândite să fie folosite într-o anumită ordine ca să beneficiezi de premizele corecte pentru fiecare lecție</a:t>
            </a:r>
            <a:r>
              <a:rPr lang="en-US" dirty="0"/>
              <a:t>. </a:t>
            </a:r>
            <a:r>
              <a:rPr lang="ro-RO" dirty="0"/>
              <a:t>Acestea sunt organizate în unități la îndemână care se construiesc una peste alta.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E4ECD6-436D-471A-8563-C89F87D5F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4870585" cy="365125"/>
          </a:xfrm>
        </p:spPr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0DE132-EDB9-4849-9588-A9540D064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316501"/>
            <a:ext cx="770468" cy="365125"/>
          </a:xfrm>
        </p:spPr>
        <p:txBody>
          <a:bodyPr/>
          <a:lstStyle/>
          <a:p>
            <a:fld id="{BBD74847-7BE4-4E4D-8159-51DF7B93C61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041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4F9CE-45E5-49BD-AAD8-5D514689D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/>
          <a:lstStyle/>
          <a:p>
            <a:r>
              <a:rPr lang="ro-RO" dirty="0"/>
              <a:t>Formatul lecțiilor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F897-CE7C-4DFB-9AAF-52E68114F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6"/>
            <a:ext cx="8831580" cy="5082601"/>
          </a:xfrm>
        </p:spPr>
        <p:txBody>
          <a:bodyPr/>
          <a:lstStyle/>
          <a:p>
            <a:r>
              <a:rPr lang="ro-RO" dirty="0"/>
              <a:t>Conținutul lecțiilor noastre se bazează pe cei </a:t>
            </a:r>
            <a:r>
              <a:rPr lang="en-US" dirty="0"/>
              <a:t>9 </a:t>
            </a:r>
            <a:r>
              <a:rPr lang="ro-RO" dirty="0"/>
              <a:t>ani de experiență în scrierea și predarea  lecțiilor de programare</a:t>
            </a:r>
            <a:r>
              <a:rPr lang="en-US" dirty="0"/>
              <a:t>. </a:t>
            </a:r>
          </a:p>
          <a:p>
            <a:r>
              <a:rPr lang="ro-RO" dirty="0"/>
              <a:t>Intenționat, încercăm să ținem lecțiile noastre cât mai scurte </a:t>
            </a:r>
            <a:r>
              <a:rPr lang="en-US" dirty="0"/>
              <a:t>(10-12 slide</a:t>
            </a:r>
            <a:r>
              <a:rPr lang="ro-RO" dirty="0"/>
              <a:t>-uri)</a:t>
            </a:r>
            <a:r>
              <a:rPr lang="en-US" dirty="0"/>
              <a:t>.</a:t>
            </a:r>
          </a:p>
          <a:p>
            <a:r>
              <a:rPr lang="ro-RO" dirty="0"/>
              <a:t>Intenționat, lecțiile noastre nu sunt video-uri </a:t>
            </a:r>
            <a:r>
              <a:rPr lang="en-US" dirty="0"/>
              <a:t>YouTube.  </a:t>
            </a:r>
            <a:r>
              <a:rPr lang="ro-RO" dirty="0"/>
              <a:t>Cu toate acestea, oferim suport video suplimentar pentru a demonstra mișcările robotului de care avem nevoie. </a:t>
            </a:r>
            <a:endParaRPr lang="en-US" dirty="0"/>
          </a:p>
          <a:p>
            <a:r>
              <a:rPr lang="ro-RO" dirty="0"/>
              <a:t>Fiecare lecție include următoarele componente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Ob</a:t>
            </a:r>
            <a:r>
              <a:rPr lang="ro-RO" dirty="0"/>
              <a:t>iective</a:t>
            </a:r>
            <a:r>
              <a:rPr lang="en-US" dirty="0"/>
              <a:t>, </a:t>
            </a:r>
            <a:r>
              <a:rPr lang="ro-RO" dirty="0"/>
              <a:t>Principalele blocuri/comenzi utilizate,</a:t>
            </a:r>
            <a:r>
              <a:rPr lang="en-US" dirty="0"/>
              <a:t> </a:t>
            </a:r>
            <a:r>
              <a:rPr lang="ro-RO" dirty="0"/>
              <a:t>Provocarea</a:t>
            </a:r>
            <a:r>
              <a:rPr lang="en-US" dirty="0"/>
              <a:t>, </a:t>
            </a:r>
            <a:r>
              <a:rPr lang="en-US" dirty="0" err="1"/>
              <a:t>Soluti</a:t>
            </a:r>
            <a:r>
              <a:rPr lang="ro-RO" dirty="0"/>
              <a:t>a.</a:t>
            </a:r>
            <a:endParaRPr lang="en-US" dirty="0"/>
          </a:p>
          <a:p>
            <a:r>
              <a:rPr lang="en-US" dirty="0"/>
              <a:t>L</a:t>
            </a:r>
            <a:r>
              <a:rPr lang="ro-RO" dirty="0"/>
              <a:t>ecțiile sunt grupate împreună în unități.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F7ADB-F2A9-46D8-9B96-8A84E9081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4870585" cy="365125"/>
          </a:xfrm>
        </p:spPr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3745A5-7EF0-4C5C-9B8E-31B1E4653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316501"/>
            <a:ext cx="770468" cy="365125"/>
          </a:xfrm>
        </p:spPr>
        <p:txBody>
          <a:bodyPr/>
          <a:lstStyle/>
          <a:p>
            <a:fld id="{BBD74847-7BE4-4E4D-8159-51DF7B93C61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482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824DD-7FEB-DC43-96CA-4491C598D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/>
          <a:lstStyle/>
          <a:p>
            <a:r>
              <a:rPr lang="en-US" dirty="0"/>
              <a:t>PRIME lessons 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9AFD5-4CCA-3645-841C-2F277EF95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7" y="1140006"/>
            <a:ext cx="4589929" cy="542501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UNIT 1 – </a:t>
            </a:r>
            <a:r>
              <a:rPr lang="ro-RO" dirty="0"/>
              <a:t>Introducere</a:t>
            </a:r>
            <a:endParaRPr lang="en-US" dirty="0"/>
          </a:p>
          <a:p>
            <a:pPr lvl="1"/>
            <a:r>
              <a:rPr lang="ro-RO" dirty="0"/>
              <a:t>Cum sa utilizezi aceste lecții</a:t>
            </a:r>
            <a:endParaRPr lang="en-US" dirty="0"/>
          </a:p>
          <a:p>
            <a:pPr lvl="1"/>
            <a:r>
              <a:rPr lang="ro-RO" dirty="0"/>
              <a:t>Să construim un robot</a:t>
            </a:r>
            <a:endParaRPr lang="en-US" dirty="0"/>
          </a:p>
          <a:p>
            <a:pPr lvl="1"/>
            <a:r>
              <a:rPr lang="ro-RO" dirty="0"/>
              <a:t>Cum să creem un</a:t>
            </a:r>
            <a:r>
              <a:rPr lang="en-US" dirty="0"/>
              <a:t> Robot in CAD</a:t>
            </a:r>
          </a:p>
          <a:p>
            <a:pPr lvl="1"/>
            <a:r>
              <a:rPr lang="ro-RO" dirty="0"/>
              <a:t>Construcții ușoare cu S</a:t>
            </a:r>
            <a:r>
              <a:rPr lang="en-US" dirty="0"/>
              <a:t>PIKE Prime and Robot Inventor</a:t>
            </a:r>
          </a:p>
          <a:p>
            <a:pPr lvl="1"/>
            <a:r>
              <a:rPr lang="en-US" dirty="0" err="1"/>
              <a:t>Instal</a:t>
            </a:r>
            <a:r>
              <a:rPr lang="ro-RO" dirty="0"/>
              <a:t>area</a:t>
            </a:r>
            <a:r>
              <a:rPr lang="en-US" dirty="0"/>
              <a:t> </a:t>
            </a:r>
            <a:r>
              <a:rPr lang="en-US" dirty="0" err="1"/>
              <a:t>Softwar</a:t>
            </a:r>
            <a:r>
              <a:rPr lang="ro-RO" dirty="0"/>
              <a:t>e-ului</a:t>
            </a:r>
            <a:r>
              <a:rPr lang="en-US" dirty="0"/>
              <a:t> </a:t>
            </a:r>
            <a:r>
              <a:rPr lang="ro-RO" dirty="0"/>
              <a:t>și</a:t>
            </a:r>
            <a:r>
              <a:rPr lang="en-US" dirty="0"/>
              <a:t> Firmware</a:t>
            </a:r>
            <a:r>
              <a:rPr lang="ro-RO" dirty="0"/>
              <a:t>-ului</a:t>
            </a:r>
            <a:endParaRPr lang="en-US" dirty="0"/>
          </a:p>
          <a:p>
            <a:r>
              <a:rPr lang="en-US" dirty="0"/>
              <a:t>UNIT 2 – Intro </a:t>
            </a:r>
            <a:r>
              <a:rPr lang="ro-RO" dirty="0"/>
              <a:t>pentru</a:t>
            </a:r>
            <a:r>
              <a:rPr lang="en-US" dirty="0"/>
              <a:t> Hub and Software</a:t>
            </a:r>
          </a:p>
          <a:p>
            <a:pPr lvl="1"/>
            <a:r>
              <a:rPr lang="ro-RO" dirty="0"/>
              <a:t>Introducerea </a:t>
            </a:r>
            <a:r>
              <a:rPr lang="en-US" dirty="0"/>
              <a:t>Hub</a:t>
            </a:r>
            <a:r>
              <a:rPr lang="ro-RO" dirty="0"/>
              <a:t>-ului</a:t>
            </a:r>
            <a:r>
              <a:rPr lang="en-US" dirty="0"/>
              <a:t> and Software</a:t>
            </a:r>
            <a:r>
              <a:rPr lang="ro-RO" dirty="0"/>
              <a:t>-ului</a:t>
            </a:r>
            <a:endParaRPr lang="en-US" dirty="0"/>
          </a:p>
          <a:p>
            <a:pPr lvl="1"/>
            <a:r>
              <a:rPr lang="en-US" dirty="0" err="1"/>
              <a:t>Manag</a:t>
            </a:r>
            <a:r>
              <a:rPr lang="ro-RO" dirty="0"/>
              <a:t>erierea</a:t>
            </a:r>
            <a:r>
              <a:rPr lang="en-US" dirty="0"/>
              <a:t> Pro</a:t>
            </a:r>
            <a:r>
              <a:rPr lang="ro-RO" dirty="0"/>
              <a:t>iectelor</a:t>
            </a:r>
            <a:endParaRPr lang="en-US" dirty="0"/>
          </a:p>
          <a:p>
            <a:pPr lvl="1"/>
            <a:r>
              <a:rPr lang="ro-RO" dirty="0"/>
              <a:t>Monitorizarea Valorilor Senzorilor</a:t>
            </a:r>
            <a:endParaRPr lang="en-US" dirty="0"/>
          </a:p>
          <a:p>
            <a:r>
              <a:rPr lang="en-US" dirty="0"/>
              <a:t>UNIT 3 – </a:t>
            </a:r>
            <a:r>
              <a:rPr lang="ro-RO" dirty="0"/>
              <a:t>Mișcarea - Programare Începători</a:t>
            </a:r>
            <a:endParaRPr lang="en-US" dirty="0"/>
          </a:p>
          <a:p>
            <a:pPr lvl="1"/>
            <a:r>
              <a:rPr lang="en-US" dirty="0" err="1"/>
              <a:t>Configur</a:t>
            </a:r>
            <a:r>
              <a:rPr lang="ro-RO" dirty="0"/>
              <a:t>area Mișcării</a:t>
            </a:r>
            <a:r>
              <a:rPr lang="en-US" dirty="0"/>
              <a:t> Robot</a:t>
            </a:r>
            <a:r>
              <a:rPr lang="ro-RO" dirty="0"/>
              <a:t>ului</a:t>
            </a:r>
            <a:endParaRPr lang="en-US" dirty="0"/>
          </a:p>
          <a:p>
            <a:pPr lvl="1"/>
            <a:r>
              <a:rPr lang="ro-RO" dirty="0"/>
              <a:t>Deplasarea în linie dreaptă</a:t>
            </a:r>
            <a:endParaRPr lang="en-US" dirty="0"/>
          </a:p>
          <a:p>
            <a:pPr lvl="1"/>
            <a:r>
              <a:rPr lang="ro-RO" dirty="0"/>
              <a:t>Întoarceri cu utilizarea giroscopului</a:t>
            </a:r>
            <a:endParaRPr lang="en-US" dirty="0"/>
          </a:p>
          <a:p>
            <a:pPr lvl="1"/>
            <a:r>
              <a:rPr lang="ro-RO" dirty="0"/>
              <a:t>Întoarceri mai precise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F97D66-77C4-4C43-B316-CCBBA7AA8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4870585" cy="365125"/>
          </a:xfrm>
        </p:spPr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4F24DE-9FFD-404F-98E6-A475D2E7D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316501"/>
            <a:ext cx="770468" cy="365125"/>
          </a:xfrm>
        </p:spPr>
        <p:txBody>
          <a:bodyPr/>
          <a:lstStyle/>
          <a:p>
            <a:fld id="{BBD74847-7BE4-4E4D-8159-51DF7B93C61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6327447-98A0-4C47-A548-B9F4C4B4D9A9}"/>
              </a:ext>
            </a:extLst>
          </p:cNvPr>
          <p:cNvSpPr txBox="1">
            <a:spLocks/>
          </p:cNvSpPr>
          <p:nvPr/>
        </p:nvSpPr>
        <p:spPr>
          <a:xfrm>
            <a:off x="4745017" y="1299882"/>
            <a:ext cx="4310574" cy="503500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sz="1700" dirty="0"/>
              <a:t>UNIT 4 – </a:t>
            </a:r>
            <a:r>
              <a:rPr lang="ro-RO" sz="1700" dirty="0"/>
              <a:t>Exemple de bune practici</a:t>
            </a:r>
            <a:endParaRPr lang="en-US" sz="1700" dirty="0"/>
          </a:p>
          <a:p>
            <a:pPr lvl="1">
              <a:lnSpc>
                <a:spcPct val="80000"/>
              </a:lnSpc>
            </a:pPr>
            <a:r>
              <a:rPr lang="ro-RO" sz="1800" dirty="0"/>
              <a:t>Salvarea fișierelor</a:t>
            </a:r>
            <a:endParaRPr lang="en-US" sz="1800" dirty="0"/>
          </a:p>
          <a:p>
            <a:pPr lvl="1">
              <a:lnSpc>
                <a:spcPct val="80000"/>
              </a:lnSpc>
            </a:pPr>
            <a:r>
              <a:rPr lang="ro-RO" sz="1700" dirty="0"/>
              <a:t>Printarea</a:t>
            </a:r>
            <a:r>
              <a:rPr lang="en-US" sz="1700" dirty="0"/>
              <a:t> Cod</a:t>
            </a:r>
            <a:r>
              <a:rPr lang="ro-RO" sz="1700" dirty="0"/>
              <a:t>ului</a:t>
            </a:r>
          </a:p>
          <a:p>
            <a:pPr lvl="1">
              <a:lnSpc>
                <a:spcPct val="80000"/>
              </a:lnSpc>
            </a:pPr>
            <a:r>
              <a:rPr lang="en-US" sz="1700" dirty="0" err="1"/>
              <a:t>Pseudocod</a:t>
            </a:r>
            <a:r>
              <a:rPr lang="ro-RO" sz="1700" dirty="0"/>
              <a:t>ul</a:t>
            </a:r>
            <a:endParaRPr lang="en-US" sz="1700" dirty="0"/>
          </a:p>
          <a:p>
            <a:pPr lvl="1">
              <a:lnSpc>
                <a:spcPct val="80000"/>
              </a:lnSpc>
            </a:pPr>
            <a:r>
              <a:rPr lang="ro-RO" sz="1700" dirty="0"/>
              <a:t>Codul comentat</a:t>
            </a:r>
            <a:endParaRPr lang="en-US" sz="1700" dirty="0"/>
          </a:p>
          <a:p>
            <a:pPr>
              <a:lnSpc>
                <a:spcPct val="80000"/>
              </a:lnSpc>
            </a:pPr>
            <a:r>
              <a:rPr lang="en-US" sz="1700" dirty="0"/>
              <a:t>UNIT 5 – Sen</a:t>
            </a:r>
            <a:r>
              <a:rPr lang="ro-RO" sz="1700" dirty="0"/>
              <a:t>zorii</a:t>
            </a:r>
            <a:endParaRPr lang="en-US" sz="1700" dirty="0"/>
          </a:p>
          <a:p>
            <a:pPr lvl="1">
              <a:lnSpc>
                <a:spcPct val="80000"/>
              </a:lnSpc>
            </a:pPr>
            <a:r>
              <a:rPr lang="en-US" sz="1700" dirty="0" err="1"/>
              <a:t>Introduc</a:t>
            </a:r>
            <a:r>
              <a:rPr lang="ro-RO" sz="1700" dirty="0"/>
              <a:t>ere Senzorul de apăsare</a:t>
            </a:r>
            <a:r>
              <a:rPr lang="en-US" sz="1700" dirty="0"/>
              <a:t> </a:t>
            </a:r>
          </a:p>
          <a:p>
            <a:pPr lvl="1">
              <a:lnSpc>
                <a:spcPct val="80000"/>
              </a:lnSpc>
            </a:pPr>
            <a:r>
              <a:rPr lang="en-US" sz="1700" dirty="0" err="1"/>
              <a:t>Introduc</a:t>
            </a:r>
            <a:r>
              <a:rPr lang="ro-RO" sz="1700" dirty="0"/>
              <a:t>ere Senzorul de culoare</a:t>
            </a:r>
            <a:endParaRPr lang="en-US" sz="1700" dirty="0"/>
          </a:p>
          <a:p>
            <a:pPr lvl="1">
              <a:lnSpc>
                <a:spcPct val="80000"/>
              </a:lnSpc>
            </a:pPr>
            <a:r>
              <a:rPr lang="en-US" sz="1700" dirty="0" err="1"/>
              <a:t>Introduct</a:t>
            </a:r>
            <a:r>
              <a:rPr lang="ro-RO" sz="1700" dirty="0"/>
              <a:t>ere Senzorul de distanță</a:t>
            </a:r>
            <a:endParaRPr lang="en-US" sz="1700" dirty="0"/>
          </a:p>
          <a:p>
            <a:pPr lvl="1">
              <a:lnSpc>
                <a:spcPct val="80000"/>
              </a:lnSpc>
            </a:pPr>
            <a:r>
              <a:rPr lang="en-US" sz="1700" dirty="0"/>
              <a:t>3X3 Light Matrix *</a:t>
            </a:r>
          </a:p>
          <a:p>
            <a:pPr>
              <a:lnSpc>
                <a:spcPct val="80000"/>
              </a:lnSpc>
            </a:pPr>
            <a:r>
              <a:rPr lang="en-US" sz="1700" dirty="0"/>
              <a:t>UNIT 6: </a:t>
            </a:r>
            <a:r>
              <a:rPr lang="ro-RO" sz="1700" dirty="0"/>
              <a:t>Programare – Nivel intermediar </a:t>
            </a:r>
            <a:endParaRPr lang="en-US" sz="1700" dirty="0"/>
          </a:p>
          <a:p>
            <a:pPr lvl="1">
              <a:lnSpc>
                <a:spcPct val="80000"/>
              </a:lnSpc>
            </a:pPr>
            <a:r>
              <a:rPr lang="en-US" sz="1700" dirty="0"/>
              <a:t>U</a:t>
            </a:r>
            <a:r>
              <a:rPr lang="ro-RO" sz="1700" dirty="0"/>
              <a:t>tilizarea blocurilor </a:t>
            </a:r>
            <a:r>
              <a:rPr lang="en-US" sz="1700" dirty="0"/>
              <a:t>Repeat/Loops</a:t>
            </a:r>
          </a:p>
          <a:p>
            <a:pPr lvl="1">
              <a:lnSpc>
                <a:spcPct val="80000"/>
              </a:lnSpc>
            </a:pPr>
            <a:r>
              <a:rPr lang="en-US" sz="1700" dirty="0"/>
              <a:t>U</a:t>
            </a:r>
            <a:r>
              <a:rPr lang="ro-RO" sz="1700" dirty="0"/>
              <a:t>ilizarea blocurilor </a:t>
            </a:r>
            <a:r>
              <a:rPr lang="en-US" sz="1700" dirty="0"/>
              <a:t>Sound</a:t>
            </a:r>
            <a:r>
              <a:rPr lang="ro-RO" sz="1700" dirty="0"/>
              <a:t> și a funcțiilor </a:t>
            </a:r>
            <a:r>
              <a:rPr lang="en-US" sz="1700" dirty="0"/>
              <a:t>Speaker</a:t>
            </a:r>
          </a:p>
          <a:p>
            <a:pPr lvl="1">
              <a:lnSpc>
                <a:spcPct val="80000"/>
              </a:lnSpc>
            </a:pPr>
            <a:r>
              <a:rPr lang="en-US" sz="1700" dirty="0"/>
              <a:t>U</a:t>
            </a:r>
            <a:r>
              <a:rPr lang="ro-RO" sz="1700" dirty="0"/>
              <a:t>tilizarea blocurilor</a:t>
            </a:r>
            <a:r>
              <a:rPr lang="en-US" sz="1700" dirty="0"/>
              <a:t> Light </a:t>
            </a:r>
            <a:r>
              <a:rPr lang="ro-RO" sz="1700" dirty="0"/>
              <a:t>și a functiilor </a:t>
            </a:r>
            <a:r>
              <a:rPr lang="en-US" sz="1700" dirty="0"/>
              <a:t>Light</a:t>
            </a:r>
          </a:p>
          <a:p>
            <a:pPr lvl="1">
              <a:lnSpc>
                <a:spcPct val="80000"/>
              </a:lnSpc>
            </a:pPr>
            <a:r>
              <a:rPr lang="en-US" sz="1700" dirty="0"/>
              <a:t>U</a:t>
            </a:r>
            <a:r>
              <a:rPr lang="ro-RO" sz="1700" dirty="0"/>
              <a:t>tilizareablocurilor</a:t>
            </a:r>
            <a:r>
              <a:rPr lang="en-US" sz="1700" dirty="0"/>
              <a:t> If-Then </a:t>
            </a:r>
            <a:r>
              <a:rPr lang="ro-RO" sz="1700" dirty="0"/>
              <a:t>și a instanțelor </a:t>
            </a:r>
            <a:r>
              <a:rPr lang="en-US" sz="1700" dirty="0"/>
              <a:t>If-Else</a:t>
            </a:r>
          </a:p>
          <a:p>
            <a:pPr marL="324000" lvl="1" indent="0">
              <a:spcBef>
                <a:spcPts val="0"/>
              </a:spcBef>
              <a:spcAft>
                <a:spcPts val="0"/>
              </a:spcAft>
              <a:buFont typeface="Wingdings 2" charset="2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972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824DD-7FEB-DC43-96CA-4491C598D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>
            <a:normAutofit/>
          </a:bodyPr>
          <a:lstStyle/>
          <a:p>
            <a:r>
              <a:rPr lang="ro-RO" dirty="0"/>
              <a:t>Organizarea lecțiilor </a:t>
            </a:r>
            <a:r>
              <a:rPr lang="en-US" dirty="0"/>
              <a:t>PRIME 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9AFD5-4CCA-3645-841C-2F277EF95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88" y="1140006"/>
            <a:ext cx="4269955" cy="508260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80000"/>
              </a:lnSpc>
            </a:pPr>
            <a:r>
              <a:rPr lang="en-US" sz="1700" dirty="0"/>
              <a:t>UNIT 7: </a:t>
            </a:r>
            <a:r>
              <a:rPr lang="ro-RO" sz="1700" dirty="0"/>
              <a:t>Mișcarea - Nivel intermediar</a:t>
            </a:r>
            <a:endParaRPr lang="en-US" sz="1700" dirty="0"/>
          </a:p>
          <a:p>
            <a:pPr lvl="1">
              <a:lnSpc>
                <a:spcPct val="80000"/>
              </a:lnSpc>
            </a:pPr>
            <a:r>
              <a:rPr lang="en-US" sz="1700" dirty="0"/>
              <a:t>M</a:t>
            </a:r>
            <a:r>
              <a:rPr lang="ro-RO" sz="1700" dirty="0"/>
              <a:t>utarea unui obiect cu detectarea stalării</a:t>
            </a:r>
            <a:endParaRPr lang="en-US" sz="1700" dirty="0"/>
          </a:p>
          <a:p>
            <a:pPr lvl="1">
              <a:lnSpc>
                <a:spcPct val="80000"/>
              </a:lnSpc>
            </a:pPr>
            <a:r>
              <a:rPr lang="ro-RO" sz="1700" dirty="0"/>
              <a:t>Urmăritor de linii de bază</a:t>
            </a:r>
            <a:endParaRPr lang="en-US" sz="1700" dirty="0"/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ro-RO" sz="1700" dirty="0"/>
              <a:t>Provocări</a:t>
            </a:r>
            <a:endParaRPr lang="en-US" sz="1700" dirty="0"/>
          </a:p>
          <a:p>
            <a:r>
              <a:rPr lang="en-US" dirty="0"/>
              <a:t>UNIT 8 – </a:t>
            </a:r>
            <a:r>
              <a:rPr lang="ro-RO" dirty="0"/>
              <a:t>Tehnici avansate de programare</a:t>
            </a:r>
            <a:endParaRPr lang="en-US" dirty="0"/>
          </a:p>
          <a:p>
            <a:pPr lvl="1"/>
            <a:r>
              <a:rPr lang="en-US" dirty="0" err="1"/>
              <a:t>Introduc</a:t>
            </a:r>
            <a:r>
              <a:rPr lang="ro-RO" dirty="0"/>
              <a:t>erea evenimentelor</a:t>
            </a:r>
            <a:endParaRPr lang="en-US" dirty="0"/>
          </a:p>
          <a:p>
            <a:pPr lvl="1"/>
            <a:r>
              <a:rPr lang="ro-RO" dirty="0"/>
              <a:t>Sincronizarea evenimentelor</a:t>
            </a:r>
            <a:endParaRPr lang="en-US" dirty="0"/>
          </a:p>
          <a:p>
            <a:pPr lvl="1"/>
            <a:r>
              <a:rPr lang="en-US" dirty="0" err="1"/>
              <a:t>Variab</a:t>
            </a:r>
            <a:r>
              <a:rPr lang="ro-RO" dirty="0"/>
              <a:t>ilele</a:t>
            </a:r>
            <a:endParaRPr lang="en-US" dirty="0"/>
          </a:p>
          <a:p>
            <a:pPr lvl="1"/>
            <a:r>
              <a:rPr lang="ro-RO" dirty="0"/>
              <a:t>Blocurile mele</a:t>
            </a:r>
            <a:endParaRPr lang="en-US" dirty="0"/>
          </a:p>
          <a:p>
            <a:r>
              <a:rPr lang="en-US" dirty="0"/>
              <a:t>UNIT 9 – </a:t>
            </a:r>
            <a:r>
              <a:rPr lang="ro-RO" dirty="0"/>
              <a:t>Mișcarea – Nivel avansat</a:t>
            </a:r>
            <a:endParaRPr lang="en-US" dirty="0"/>
          </a:p>
          <a:p>
            <a:pPr lvl="1"/>
            <a:r>
              <a:rPr lang="en-US" dirty="0" err="1"/>
              <a:t>Accelerat</a:t>
            </a:r>
            <a:r>
              <a:rPr lang="ro-RO" dirty="0"/>
              <a:t>ia</a:t>
            </a:r>
            <a:endParaRPr lang="en-US" dirty="0"/>
          </a:p>
          <a:p>
            <a:pPr lvl="1"/>
            <a:r>
              <a:rPr lang="ro-RO" dirty="0"/>
              <a:t>Mișcarea în pătrat pe o linie </a:t>
            </a:r>
            <a:endParaRPr lang="en-US" dirty="0"/>
          </a:p>
          <a:p>
            <a:pPr lvl="1"/>
            <a:r>
              <a:rPr lang="en-US" dirty="0"/>
              <a:t>Proportional Line Follower</a:t>
            </a:r>
          </a:p>
          <a:p>
            <a:pPr lvl="1"/>
            <a:r>
              <a:rPr lang="ro-RO" dirty="0"/>
              <a:t>Mișcarea în linie dreaptă cu utilizarea senzorului giroscopic</a:t>
            </a:r>
            <a:endParaRPr lang="en-US" dirty="0"/>
          </a:p>
          <a:p>
            <a:pPr lvl="1"/>
            <a:r>
              <a:rPr lang="en-US" dirty="0"/>
              <a:t>PID Line Follower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F97D66-77C4-4C43-B316-CCBBA7AA8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4870585" cy="365125"/>
          </a:xfrm>
        </p:spPr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4F24DE-9FFD-404F-98E6-A475D2E7D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316501"/>
            <a:ext cx="770468" cy="365125"/>
          </a:xfrm>
        </p:spPr>
        <p:txBody>
          <a:bodyPr/>
          <a:lstStyle/>
          <a:p>
            <a:fld id="{BBD74847-7BE4-4E4D-8159-51DF7B93C61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A2C2D11-3718-E4C4-015C-75254C4B62CB}"/>
              </a:ext>
            </a:extLst>
          </p:cNvPr>
          <p:cNvSpPr txBox="1">
            <a:spLocks/>
          </p:cNvSpPr>
          <p:nvPr/>
        </p:nvSpPr>
        <p:spPr>
          <a:xfrm>
            <a:off x="4717483" y="1233900"/>
            <a:ext cx="4269955" cy="50826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UNIT 10 – </a:t>
            </a:r>
            <a:r>
              <a:rPr lang="ro-RO" dirty="0"/>
              <a:t>Abilități suplimentare necesare pentru competiție</a:t>
            </a:r>
            <a:endParaRPr lang="en-US" dirty="0"/>
          </a:p>
          <a:p>
            <a:pPr lvl="1"/>
            <a:r>
              <a:rPr lang="en-US" dirty="0" err="1"/>
              <a:t>Accelerati</a:t>
            </a:r>
            <a:r>
              <a:rPr lang="ro-RO" dirty="0"/>
              <a:t>a</a:t>
            </a:r>
            <a:endParaRPr lang="en-US" dirty="0"/>
          </a:p>
          <a:p>
            <a:pPr lvl="1"/>
            <a:r>
              <a:rPr lang="ro-RO" dirty="0"/>
              <a:t>Tehnici de corecție</a:t>
            </a:r>
            <a:endParaRPr lang="en-US" dirty="0"/>
          </a:p>
          <a:p>
            <a:pPr lvl="1"/>
            <a:r>
              <a:rPr lang="ro-RO" dirty="0"/>
              <a:t>Tehnici de îmbunătățire a eficacității execuției</a:t>
            </a:r>
            <a:endParaRPr lang="en-US" dirty="0"/>
          </a:p>
          <a:p>
            <a:r>
              <a:rPr lang="en-US" dirty="0"/>
              <a:t>UNIT 11 – Robot Inventor*</a:t>
            </a:r>
          </a:p>
          <a:p>
            <a:pPr lvl="1"/>
            <a:r>
              <a:rPr lang="en-US" dirty="0"/>
              <a:t>Machine Learning</a:t>
            </a:r>
          </a:p>
          <a:p>
            <a:pPr lvl="1"/>
            <a:r>
              <a:rPr lang="en-US" dirty="0"/>
              <a:t>Hub-to-Hub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* Plan</a:t>
            </a:r>
            <a:r>
              <a:rPr lang="ro-RO" dirty="0"/>
              <a:t>ificat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922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E74FC-4B09-6246-A1CA-82D5BF58F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Tipurile de lecții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61BEA-4232-954F-B405-EDBAF9CD6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ro-RO" dirty="0"/>
              <a:t>ecțiile sunt disponibile pentru </a:t>
            </a:r>
            <a:r>
              <a:rPr lang="en-US" dirty="0"/>
              <a:t>Word Blocks </a:t>
            </a:r>
            <a:r>
              <a:rPr lang="ro-RO" dirty="0"/>
              <a:t>și</a:t>
            </a:r>
            <a:r>
              <a:rPr lang="en-US" dirty="0"/>
              <a:t> Python</a:t>
            </a:r>
          </a:p>
          <a:p>
            <a:r>
              <a:rPr lang="en-US" dirty="0"/>
              <a:t>L</a:t>
            </a:r>
            <a:r>
              <a:rPr lang="ro-RO" dirty="0"/>
              <a:t>ecțiile sunt updatate pentru utilizarea </a:t>
            </a:r>
            <a:r>
              <a:rPr lang="en-US" dirty="0"/>
              <a:t>SPIKE 3 </a:t>
            </a:r>
            <a:r>
              <a:rPr lang="ro-RO" dirty="0"/>
              <a:t>î</a:t>
            </a:r>
            <a:r>
              <a:rPr lang="en-US" dirty="0"/>
              <a:t>n 2023.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SPIKE Prime and MINDSTORMS Robot Inventor </a:t>
            </a:r>
            <a:r>
              <a:rPr lang="ro-RO" dirty="0"/>
              <a:t>sunt similare, dar anumite caracteristici sunt diferite precum și blocurile disponibile în fiecare software.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62A600-65A5-7743-9F74-4F69BCDFE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26D5B-BA7F-0440-B775-AFC7B6580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7</a:t>
            </a:fld>
            <a:endParaRPr lang="en-US"/>
          </a:p>
        </p:txBody>
      </p:sp>
      <p:pic>
        <p:nvPicPr>
          <p:cNvPr id="9" name="Picture 8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6FD120A1-70E0-56BF-81F1-21225AC9D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92" y="2014241"/>
            <a:ext cx="7772400" cy="1256761"/>
          </a:xfrm>
          <a:prstGeom prst="rect">
            <a:avLst/>
          </a:prstGeom>
        </p:spPr>
      </p:pic>
      <p:pic>
        <p:nvPicPr>
          <p:cNvPr id="12" name="Picture 11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36B37959-F157-D6C5-BF67-D6BCB75DC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927" y="3367738"/>
            <a:ext cx="7813965" cy="113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978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7983"/>
            <a:ext cx="8245474" cy="2111017"/>
          </a:xfrm>
        </p:spPr>
        <p:txBody>
          <a:bodyPr>
            <a:normAutofit/>
          </a:bodyPr>
          <a:lstStyle/>
          <a:p>
            <a:r>
              <a:rPr lang="ro-RO" sz="1800" dirty="0"/>
              <a:t>Această lecție de SPIKE Prime a fost realizată de </a:t>
            </a:r>
            <a:r>
              <a:rPr lang="en-US" sz="1800" dirty="0"/>
              <a:t>Sanjay </a:t>
            </a:r>
            <a:r>
              <a:rPr lang="en-US" sz="1800" dirty="0" err="1"/>
              <a:t>Seshan</a:t>
            </a:r>
            <a:r>
              <a:rPr lang="en-US" sz="1800" dirty="0"/>
              <a:t> </a:t>
            </a:r>
            <a:r>
              <a:rPr lang="ro-RO" sz="1800" dirty="0"/>
              <a:t>și</a:t>
            </a:r>
            <a:r>
              <a:rPr lang="en-US" sz="1800" dirty="0"/>
              <a:t> Arvind </a:t>
            </a:r>
            <a:r>
              <a:rPr lang="en-US" sz="1800" dirty="0" err="1"/>
              <a:t>Seshan</a:t>
            </a:r>
            <a:r>
              <a:rPr lang="ro-RO" sz="1800" dirty="0"/>
              <a:t>.</a:t>
            </a:r>
          </a:p>
          <a:p>
            <a:r>
              <a:rPr lang="ro-RO" sz="1800" dirty="0"/>
              <a:t>Mai multe lecții sunt disponibile pe </a:t>
            </a:r>
            <a:r>
              <a:rPr lang="en-US" sz="1800" dirty="0">
                <a:hlinkClick r:id="rId2"/>
              </a:rPr>
              <a:t>www.primelessons.org</a:t>
            </a:r>
            <a:endParaRPr lang="ro-RO" sz="1800" dirty="0"/>
          </a:p>
          <a:p>
            <a:r>
              <a:rPr lang="ro-RO" sz="1800" dirty="0"/>
              <a:t>Această lecție a fost tradusă în limba romană de echipa de robotică FTC – ROSOPHIA #21455 RO20</a:t>
            </a: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2023 Prime Lessons (primelessons.org) CC-BY-NC-SA.  (Last edit: 05/11/2023)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75029" y="5862802"/>
            <a:ext cx="7734052" cy="369332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Creative Commons Attribution-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NonCommercial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ShareAlike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 4.0 International License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5" descr="Creative Commons Licens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510" y="5253616"/>
            <a:ext cx="1479091" cy="52104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39919-47A8-43E0-85A2-F648492C2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6703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00000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ike Prime Template.potx" id="{C1D969FE-89B1-4BE4-BDFA-C32471023150}" vid="{4149DA99-3325-4DAE-8A1C-4D0296C099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942</TotalTime>
  <Words>952</Words>
  <Application>Microsoft Office PowerPoint</Application>
  <PresentationFormat>On-screen Show (4:3)</PresentationFormat>
  <Paragraphs>109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Gill Sans MT</vt:lpstr>
      <vt:lpstr>Helvetica Neue</vt:lpstr>
      <vt:lpstr>Wingdings 2</vt:lpstr>
      <vt:lpstr>Dividend</vt:lpstr>
      <vt:lpstr>Cum să utilizezi aceste lecții</vt:lpstr>
      <vt:lpstr>Cine sunt autorii și fondatorii?</vt:lpstr>
      <vt:lpstr>Misiune și focus</vt:lpstr>
      <vt:lpstr>Formatul lecțiilor</vt:lpstr>
      <vt:lpstr>PRIME lessons ORGANIZATION</vt:lpstr>
      <vt:lpstr>Organizarea lecțiilor PRIME lessons</vt:lpstr>
      <vt:lpstr>Tipurile de lecții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management</dc:title>
  <dc:creator>Srinivasan Seshan</dc:creator>
  <cp:lastModifiedBy>marinela</cp:lastModifiedBy>
  <cp:revision>89</cp:revision>
  <dcterms:created xsi:type="dcterms:W3CDTF">2019-12-31T03:18:51Z</dcterms:created>
  <dcterms:modified xsi:type="dcterms:W3CDTF">2023-08-17T07:08:49Z</dcterms:modified>
</cp:coreProperties>
</file>

<file path=docProps/thumbnail.jpeg>
</file>